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4" r:id="rId4"/>
    <p:sldId id="266" r:id="rId5"/>
    <p:sldId id="265" r:id="rId6"/>
    <p:sldId id="263" r:id="rId7"/>
    <p:sldId id="259" r:id="rId8"/>
    <p:sldId id="274" r:id="rId9"/>
    <p:sldId id="268" r:id="rId10"/>
    <p:sldId id="276" r:id="rId11"/>
    <p:sldId id="267" r:id="rId12"/>
    <p:sldId id="260" r:id="rId13"/>
    <p:sldId id="261" r:id="rId14"/>
    <p:sldId id="269" r:id="rId15"/>
    <p:sldId id="270" r:id="rId16"/>
    <p:sldId id="277" r:id="rId17"/>
    <p:sldId id="278" r:id="rId18"/>
    <p:sldId id="271" r:id="rId19"/>
    <p:sldId id="272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2" d="100"/>
          <a:sy n="52" d="100"/>
        </p:scale>
        <p:origin x="-408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2AD529-E067-4C54-B590-9BC7E63F70F3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DDD70F-5934-4997-9EB4-4CC910890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26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D70F-5934-4997-9EB4-4CC9108908A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54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C1AA-0ECF-479C-8115-60FF228F08F8}" type="datetime1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34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F114E-5F0A-42FE-922B-3CDD0E045FB8}" type="datetime1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08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60818-CEDD-4463-B42E-1C170160DA09}" type="datetime1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434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97C9E-8E01-41B9-AAB5-4DDA8471DFC1}" type="datetime1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317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94AB3-C723-4D85-A91B-203E5C8DF626}" type="datetime1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700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1B084-CD3B-4F6A-A583-1AB31A724AEF}" type="datetime1">
              <a:rPr lang="en-US" smtClean="0"/>
              <a:t>5/16/2013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198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5846D-972B-4C9D-86E8-50DF78A94BF2}" type="datetime1">
              <a:rPr lang="en-US" smtClean="0"/>
              <a:t>5/16/2013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686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0429-C91D-4F0F-8291-75E3C5C6F837}" type="datetime1">
              <a:rPr lang="en-US" smtClean="0"/>
              <a:t>5/16/2013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064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67F3D-C069-4138-AEEF-14C7D5D7F63F}" type="datetime1">
              <a:rPr lang="en-US" smtClean="0"/>
              <a:t>5/16/2013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868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08D34-F920-458D-8F72-C76B176D7AC9}" type="datetime1">
              <a:rPr lang="en-US" smtClean="0"/>
              <a:t>5/16/2013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59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AC363-B327-43B7-8F92-E15BF03810DA}" type="datetime1">
              <a:rPr lang="en-US" smtClean="0"/>
              <a:t>5/16/2013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42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56CBC-4EF9-4E25-A274-E20EBD360679}" type="datetime1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66DA08-3FDD-48FE-9E60-E0C574789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57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57200"/>
            <a:ext cx="9144000" cy="19050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66"/>
                </a:solidFill>
                <a:latin typeface="Arial Black" pitchFamily="34" charset="0"/>
              </a:rPr>
              <a:t>O</a:t>
            </a:r>
            <a:r>
              <a:rPr lang="en-US" sz="3600" dirty="0" smtClean="0">
                <a:solidFill>
                  <a:srgbClr val="FF0066"/>
                </a:solidFill>
                <a:latin typeface="Arial Black" pitchFamily="34" charset="0"/>
              </a:rPr>
              <a:t>n a </a:t>
            </a:r>
            <a:r>
              <a:rPr lang="en-US" sz="3600" dirty="0" err="1" smtClean="0">
                <a:solidFill>
                  <a:srgbClr val="FF0066"/>
                </a:solidFill>
                <a:latin typeface="Arial Black" pitchFamily="34" charset="0"/>
              </a:rPr>
              <a:t>eRHIC</a:t>
            </a:r>
            <a:r>
              <a:rPr lang="en-US" sz="3600" dirty="0" smtClean="0">
                <a:solidFill>
                  <a:srgbClr val="FF0066"/>
                </a:solidFill>
                <a:latin typeface="Arial Black" pitchFamily="34" charset="0"/>
              </a:rPr>
              <a:t> silicon detector:</a:t>
            </a:r>
          </a:p>
          <a:p>
            <a:endParaRPr lang="en-US" sz="3600" dirty="0" smtClean="0">
              <a:solidFill>
                <a:srgbClr val="FF0066"/>
              </a:solidFill>
              <a:latin typeface="Arial Black" pitchFamily="34" charset="0"/>
            </a:endParaRPr>
          </a:p>
          <a:p>
            <a:r>
              <a:rPr lang="en-US" sz="3600" dirty="0">
                <a:solidFill>
                  <a:srgbClr val="FF0066"/>
                </a:solidFill>
                <a:latin typeface="Arial Black" pitchFamily="34" charset="0"/>
              </a:rPr>
              <a:t>s</a:t>
            </a:r>
            <a:r>
              <a:rPr lang="en-US" sz="3600" dirty="0" smtClean="0">
                <a:solidFill>
                  <a:srgbClr val="FF0066"/>
                </a:solidFill>
                <a:latin typeface="Arial Black" pitchFamily="34" charset="0"/>
              </a:rPr>
              <a:t>tudies/ideas</a:t>
            </a:r>
            <a:endParaRPr lang="en-US" sz="3600" dirty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77581" y="5370493"/>
            <a:ext cx="418883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66"/>
                </a:solidFill>
              </a:rPr>
              <a:t>BNL EIC Task Force Meeting</a:t>
            </a:r>
          </a:p>
          <a:p>
            <a:pPr algn="ctr"/>
            <a:r>
              <a:rPr lang="en-US" sz="2800" dirty="0" smtClean="0">
                <a:solidFill>
                  <a:srgbClr val="FF0066"/>
                </a:solidFill>
              </a:rPr>
              <a:t>May 16</a:t>
            </a:r>
            <a:r>
              <a:rPr lang="en-US" sz="2800" baseline="30000" dirty="0" smtClean="0">
                <a:solidFill>
                  <a:srgbClr val="FF0066"/>
                </a:solidFill>
              </a:rPr>
              <a:t>th</a:t>
            </a:r>
            <a:r>
              <a:rPr lang="en-US" sz="2800" dirty="0" smtClean="0">
                <a:solidFill>
                  <a:srgbClr val="FF0066"/>
                </a:solidFill>
              </a:rPr>
              <a:t> 2013</a:t>
            </a:r>
            <a:endParaRPr lang="en-US" sz="2800" dirty="0">
              <a:solidFill>
                <a:srgbClr val="FF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6845" y="3962400"/>
            <a:ext cx="30103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Benedetto Di </a:t>
            </a:r>
            <a:r>
              <a:rPr lang="en-US" sz="2800" dirty="0" err="1" smtClean="0">
                <a:solidFill>
                  <a:srgbClr val="0070C0"/>
                </a:solidFill>
              </a:rPr>
              <a:t>Ruzza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84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From a chip to a ladder: STAR PXL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10</a:t>
            </a:fld>
            <a:endParaRPr lang="en-US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908050"/>
            <a:ext cx="8229600" cy="547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3525" indent="-263525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20725" indent="-277813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80000"/>
              <a:buFont typeface="Wingdings" pitchFamily="2" charset="2"/>
              <a:buChar char="Ä"/>
              <a:defRPr sz="1600">
                <a:solidFill>
                  <a:schemeClr val="bg2"/>
                </a:solidFill>
                <a:latin typeface="+mn-lt"/>
              </a:defRPr>
            </a:lvl2pPr>
            <a:lvl3pPr marL="1081088" indent="-180975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1400">
                <a:solidFill>
                  <a:schemeClr val="bg2"/>
                </a:solidFill>
                <a:latin typeface="+mn-lt"/>
              </a:defRPr>
            </a:lvl3pPr>
            <a:lvl4pPr marL="1524000" indent="-263525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itchFamily="2" charset="2"/>
              <a:buChar char="«"/>
              <a:defRPr sz="1400">
                <a:solidFill>
                  <a:schemeClr val="bg2"/>
                </a:solidFill>
                <a:latin typeface="+mn-lt"/>
              </a:defRPr>
            </a:lvl4pPr>
            <a:lvl5pPr marL="1971675" indent="-26828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1200">
                <a:solidFill>
                  <a:schemeClr val="bg2"/>
                </a:solidFill>
                <a:latin typeface="+mn-lt"/>
              </a:defRPr>
            </a:lvl5pPr>
            <a:lvl6pPr marL="2428875" indent="-26828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1200">
                <a:solidFill>
                  <a:schemeClr val="bg2"/>
                </a:solidFill>
                <a:latin typeface="+mn-lt"/>
              </a:defRPr>
            </a:lvl6pPr>
            <a:lvl7pPr marL="2886075" indent="-26828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1200">
                <a:solidFill>
                  <a:schemeClr val="bg2"/>
                </a:solidFill>
                <a:latin typeface="+mn-lt"/>
              </a:defRPr>
            </a:lvl7pPr>
            <a:lvl8pPr marL="3343275" indent="-26828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1200">
                <a:solidFill>
                  <a:schemeClr val="bg2"/>
                </a:solidFill>
                <a:latin typeface="+mn-lt"/>
              </a:defRPr>
            </a:lvl8pPr>
            <a:lvl9pPr marL="3800475" indent="-26828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1200">
                <a:solidFill>
                  <a:schemeClr val="bg2"/>
                </a:solidFill>
                <a:latin typeface="+mn-lt"/>
              </a:defRPr>
            </a:lvl9pPr>
          </a:lstStyle>
          <a:p>
            <a:pPr marL="263525" marR="0" lvl="0" indent="-263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en-GB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Industrial thinning</a:t>
            </a: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of the support </a:t>
            </a:r>
            <a:r>
              <a:rPr kumimoji="0" lang="en-GB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(via STAR collaboration at LBNL) </a:t>
            </a:r>
          </a:p>
          <a:p>
            <a:pPr marL="720725" marR="0" lvl="1" indent="-27781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80000"/>
              <a:buFont typeface="Wingdings" pitchFamily="2" charset="2"/>
              <a:buChar char="Ä"/>
              <a:tabLst/>
              <a:defRPr/>
            </a:pP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~50 µm, expected to ~30-40 µm</a:t>
            </a:r>
          </a:p>
          <a:p>
            <a:pPr marL="1081088" marR="0" lvl="2" indent="-1809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GB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Ex. MIMOSA18 (5.5</a:t>
            </a: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×</a:t>
            </a:r>
            <a:r>
              <a:rPr kumimoji="0" lang="en-GB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5.5 mm</a:t>
            </a: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² </a:t>
            </a:r>
            <a:r>
              <a:rPr kumimoji="0" lang="en-GB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thinned to 50 </a:t>
            </a:r>
            <a:r>
              <a:rPr kumimoji="0" lang="en-GB" sz="1400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μm</a:t>
            </a:r>
            <a:r>
              <a:rPr kumimoji="0" lang="en-GB" sz="14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)</a:t>
            </a:r>
          </a:p>
          <a:p>
            <a:pPr marL="720725" marR="0" lvl="1" indent="-27781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80000"/>
              <a:buFont typeface="Wingdings" pitchFamily="2" charset="2"/>
              <a:buChar char="Ä"/>
              <a:tabLst/>
              <a:defRPr/>
            </a:pPr>
            <a:endParaRPr kumimoji="0" lang="en-GB" sz="1000" b="0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</a:endParaRPr>
          </a:p>
          <a:p>
            <a:pPr marL="720725" marR="0" lvl="1" indent="-27781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80000"/>
              <a:buFont typeface="Wingdings" pitchFamily="2" charset="2"/>
              <a:buChar char="Ä"/>
              <a:tabLst/>
              <a:defRPr/>
            </a:pPr>
            <a:endParaRPr kumimoji="0" lang="en-GB" sz="1000" b="0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</a:endParaRPr>
          </a:p>
          <a:p>
            <a:pPr marL="720725" marR="0" lvl="1" indent="-27781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80000"/>
              <a:buFont typeface="Wingdings" pitchFamily="2" charset="2"/>
              <a:buChar char="Ä"/>
              <a:tabLst/>
              <a:defRPr/>
            </a:pPr>
            <a:endParaRPr kumimoji="0" lang="en-GB" sz="1600" b="0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</a:endParaRPr>
          </a:p>
          <a:p>
            <a:pPr marL="720725" marR="0" lvl="1" indent="-27781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80000"/>
              <a:buFont typeface="Wingdings" pitchFamily="2" charset="2"/>
              <a:buChar char="Ä"/>
              <a:tabLst/>
              <a:defRPr/>
            </a:pPr>
            <a:endParaRPr kumimoji="0" lang="en-GB" sz="1600" b="0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</a:endParaRPr>
          </a:p>
          <a:p>
            <a:pPr marL="720725" marR="0" lvl="1" indent="-27781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80000"/>
              <a:buFont typeface="Wingdings" pitchFamily="2" charset="2"/>
              <a:buChar char="Ä"/>
              <a:tabLst/>
              <a:defRPr/>
            </a:pPr>
            <a:endParaRPr kumimoji="0" lang="en-GB" sz="1600" b="0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</a:endParaRPr>
          </a:p>
          <a:p>
            <a:pPr marL="263525" marR="0" lvl="0" indent="-263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0" lang="en-GB" sz="1600" b="0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63525" marR="0" lvl="0" indent="-263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lang="en-GB" b="1" i="1" kern="0" dirty="0" smtClean="0">
                <a:solidFill>
                  <a:srgbClr val="00007D"/>
                </a:solidFill>
                <a:latin typeface="Arial"/>
              </a:rPr>
              <a:t>A l</a:t>
            </a:r>
            <a:r>
              <a:rPr kumimoji="0" lang="en-GB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adder equipped with MIMOSA 28 chips (developed</a:t>
            </a:r>
            <a:r>
              <a:rPr kumimoji="0" lang="en-GB" sz="1800" b="1" i="1" u="none" strike="noStrike" kern="0" cap="none" spc="0" normalizeH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in</a:t>
            </a:r>
            <a:r>
              <a:rPr kumimoji="0" lang="en-GB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LBNL)</a:t>
            </a:r>
          </a:p>
          <a:p>
            <a:pPr marL="720725" marR="0" lvl="1" indent="-27781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80000"/>
              <a:buFont typeface="Wingdings" pitchFamily="2" charset="2"/>
              <a:buChar char="Ä"/>
              <a:tabLst/>
              <a:defRPr/>
            </a:pP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STAR ladder (~&lt; 0.3 % X</a:t>
            </a:r>
            <a:r>
              <a:rPr kumimoji="0" lang="en-GB" sz="1600" b="0" i="1" u="none" strike="noStrike" kern="0" cap="none" spc="0" normalizeH="0" baseline="-2500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0</a:t>
            </a: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 ) </a:t>
            </a: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  <a:sym typeface="Wingdings" pitchFamily="2" charset="2"/>
              </a:rPr>
              <a:t> </a:t>
            </a: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ILC (&lt;0.2 % X</a:t>
            </a:r>
            <a:r>
              <a:rPr kumimoji="0" lang="en-GB" sz="1600" b="0" i="1" u="none" strike="noStrike" kern="0" cap="none" spc="0" normalizeH="0" baseline="-2500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0</a:t>
            </a:r>
            <a:r>
              <a:rPr kumimoji="0" lang="en-GB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</a:rPr>
              <a:t> )</a:t>
            </a:r>
          </a:p>
          <a:p>
            <a:pPr marL="720725" marR="0" lvl="1" indent="-27781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80000"/>
              <a:buFont typeface="Wingdings" pitchFamily="2" charset="2"/>
              <a:buChar char="Ä"/>
              <a:tabLst/>
              <a:defRPr/>
            </a:pPr>
            <a:endParaRPr kumimoji="0" lang="en-GB" sz="1600" b="0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</a:endParaRPr>
          </a:p>
          <a:p>
            <a:pPr marL="263525" marR="0" lvl="0" indent="-263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0" lang="en-GB" sz="1800" b="1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63525" marR="0" lvl="0" indent="-263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0" lang="en-GB" sz="1800" b="1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63525" marR="0" lvl="0" indent="-263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0" lang="en-GB" sz="1800" b="1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63525" marR="0" lvl="0" indent="-263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0" lang="en-GB" sz="1800" b="1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63525" marR="0" lvl="0" indent="-263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Char char="n"/>
              <a:tabLst/>
              <a:defRPr/>
            </a:pPr>
            <a:endParaRPr kumimoji="0" lang="en-GB" sz="1800" b="1" i="1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63525" marR="0" lvl="0" indent="-263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7D"/>
              </a:buClr>
              <a:buSzPct val="75000"/>
              <a:buFont typeface="Wingdings" pitchFamily="2" charset="2"/>
              <a:buChar char="n"/>
              <a:tabLst/>
              <a:defRPr/>
            </a:pPr>
            <a:r>
              <a:rPr kumimoji="0" lang="en-GB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Edgeless dicing / </a:t>
            </a:r>
            <a:r>
              <a:rPr kumimoji="0" lang="en-GB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itchFamily="2" charset="2"/>
              </a:rPr>
              <a:t>stitching  alleviate material budget of flex cable</a:t>
            </a:r>
            <a:endParaRPr kumimoji="0" lang="fr-FR" sz="1800" b="1" i="0" u="none" strike="noStrike" kern="0" cap="none" spc="0" normalizeH="0" baseline="0" noProof="0" dirty="0" smtClean="0">
              <a:ln>
                <a:noFill/>
              </a:ln>
              <a:solidFill>
                <a:srgbClr val="00007D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5" descr="microscope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844675"/>
            <a:ext cx="172720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3838"/>
            <a:ext cx="2627313" cy="16033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618FFD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10" name="Picture 60" descr="Vertex2009_H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4" t="39003" r="31102" b="16902"/>
          <a:stretch>
            <a:fillRect/>
          </a:stretch>
        </p:blipFill>
        <p:spPr bwMode="auto">
          <a:xfrm>
            <a:off x="6335713" y="3824288"/>
            <a:ext cx="2735262" cy="179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1"/>
          <a:stretch>
            <a:fillRect/>
          </a:stretch>
        </p:blipFill>
        <p:spPr bwMode="auto">
          <a:xfrm>
            <a:off x="1944688" y="4076700"/>
            <a:ext cx="4427537" cy="110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1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Implementation in a real detector:</a:t>
            </a:r>
            <a:br>
              <a:rPr lang="en-US" dirty="0" smtClean="0">
                <a:solidFill>
                  <a:srgbClr val="7030A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STAR PXL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9" t="4824" r="21409"/>
          <a:stretch/>
        </p:blipFill>
        <p:spPr>
          <a:xfrm>
            <a:off x="72655" y="1524000"/>
            <a:ext cx="3593805" cy="34267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2665228"/>
            <a:ext cx="5041900" cy="37814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48605" y="1931469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Bam 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0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STAR PXL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12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91" y="1355725"/>
            <a:ext cx="3578225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039" y="3670300"/>
            <a:ext cx="5181600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81000"/>
            <a:ext cx="2645661" cy="299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H="1">
            <a:off x="3276600" y="381000"/>
            <a:ext cx="2895600" cy="2316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276600" y="2971800"/>
            <a:ext cx="2895600" cy="2037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4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STAR PXL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18" y="3657599"/>
            <a:ext cx="5237163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7" b="9740"/>
          <a:stretch/>
        </p:blipFill>
        <p:spPr>
          <a:xfrm>
            <a:off x="2895600" y="1295400"/>
            <a:ext cx="6096000" cy="366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76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Studies ongoing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992" y="31242000"/>
            <a:ext cx="1860436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447800"/>
            <a:ext cx="3416300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05200" y="1513367"/>
            <a:ext cx="5772221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BNL setup: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1 Mimosa 26  array  with digital output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DAQ system</a:t>
            </a:r>
          </a:p>
          <a:p>
            <a:endParaRPr lang="en-US" sz="2400" dirty="0" smtClean="0"/>
          </a:p>
          <a:p>
            <a:r>
              <a:rPr lang="en-US" sz="2400" dirty="0" smtClean="0"/>
              <a:t>Equipment acquired: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Manual and motorized stages (trans. +rot)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40 </a:t>
            </a:r>
            <a:r>
              <a:rPr lang="en-US" sz="2400" dirty="0" err="1" smtClean="0"/>
              <a:t>mW</a:t>
            </a:r>
            <a:r>
              <a:rPr lang="en-US" sz="2400" dirty="0" smtClean="0"/>
              <a:t> Laser + optic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436" y="4877593"/>
            <a:ext cx="2359025" cy="152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65" y="4877593"/>
            <a:ext cx="2406383" cy="152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06979" y="4366069"/>
            <a:ext cx="7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Noise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352436" y="4366069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Scattered Laser Signal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010400" y="4366069"/>
            <a:ext cx="1203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Calibration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" t="44267" r="38423" b="4799"/>
          <a:stretch/>
        </p:blipFill>
        <p:spPr>
          <a:xfrm>
            <a:off x="6354734" y="4735401"/>
            <a:ext cx="2382707" cy="152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2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Beam test at BNL NSRL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338" name="Picture 2" descr="http://www.bnl.gov/medical/NASA/images/NSRL_tunnel-w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36" y="1524000"/>
            <a:ext cx="2419350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140" y="1371600"/>
            <a:ext cx="3230563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83917" y="1143517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NSRL Beam line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43153" y="1066800"/>
            <a:ext cx="1687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Beams available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7808" y="3828871"/>
            <a:ext cx="62713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Test  on June 10</a:t>
            </a:r>
            <a:r>
              <a:rPr lang="en-US" baseline="30000" dirty="0" smtClean="0"/>
              <a:t>th</a:t>
            </a:r>
            <a:r>
              <a:rPr lang="en-US" dirty="0"/>
              <a:t> </a:t>
            </a:r>
            <a:r>
              <a:rPr lang="en-US" dirty="0" smtClean="0"/>
              <a:t> with proton and carbon beam.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Test the setup in a real beam condition.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Study the charge sharing  for Protons and Carbon Ions  beam  </a:t>
            </a:r>
          </a:p>
          <a:p>
            <a:r>
              <a:rPr lang="en-US" dirty="0" smtClean="0"/>
              <a:t>     for a large incident angle . (between 45  and  90 degree).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6229" y="5029200"/>
            <a:ext cx="74804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Expected results with a digital Chip: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Observe differences in signals collection and clustering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between  not perpendicular beams of protons and ions.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Investigate limits of the DAQ structure.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1420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Studies to do with laser </a:t>
            </a:r>
            <a:r>
              <a:rPr lang="en-US" dirty="0" smtClean="0">
                <a:solidFill>
                  <a:srgbClr val="7030A0"/>
                </a:solidFill>
              </a:rPr>
              <a:t>and </a:t>
            </a:r>
            <a:br>
              <a:rPr lang="en-US" dirty="0" smtClean="0">
                <a:solidFill>
                  <a:srgbClr val="7030A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analog </a:t>
            </a:r>
            <a:r>
              <a:rPr lang="en-US" dirty="0" smtClean="0">
                <a:solidFill>
                  <a:srgbClr val="7030A0"/>
                </a:solidFill>
              </a:rPr>
              <a:t>chip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992" y="31242000"/>
            <a:ext cx="1860436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4" name="Picture 2" descr="D:\plots_Mimosa32\plot_run32002las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461" y="1644134"/>
            <a:ext cx="5715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7602" y="1165294"/>
            <a:ext cx="28355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Laser centered on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 a pixel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6216134"/>
            <a:ext cx="70127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Measurement done with the PICSEL group in the IPHC (Strasbourg)  on a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MIMOSA 32 </a:t>
            </a:r>
            <a:r>
              <a:rPr lang="en-US" dirty="0" smtClean="0"/>
              <a:t>test chip (February 2013)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1041" y="2177534"/>
            <a:ext cx="1813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Acquired Frames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62258" y="2990427"/>
            <a:ext cx="1948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Pixel in the cluster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95555" y="4990959"/>
            <a:ext cx="2602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Number of entries (x axis)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96842" y="4256024"/>
            <a:ext cx="1964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ADC counts (y axis)</a:t>
            </a:r>
            <a:endParaRPr lang="en-US" dirty="0"/>
          </a:p>
        </p:txBody>
      </p:sp>
      <p:cxnSp>
        <p:nvCxnSpPr>
          <p:cNvPr id="17" name="Straight Arrow Connector 16"/>
          <p:cNvCxnSpPr>
            <a:stCxn id="8" idx="3"/>
          </p:cNvCxnSpPr>
          <p:nvPr/>
        </p:nvCxnSpPr>
        <p:spPr>
          <a:xfrm>
            <a:off x="2354614" y="2362200"/>
            <a:ext cx="3856347" cy="92333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9" idx="3"/>
          </p:cNvCxnSpPr>
          <p:nvPr/>
        </p:nvCxnSpPr>
        <p:spPr>
          <a:xfrm>
            <a:off x="2510292" y="3175093"/>
            <a:ext cx="1377085" cy="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4" idx="3"/>
          </p:cNvCxnSpPr>
          <p:nvPr/>
        </p:nvCxnSpPr>
        <p:spPr>
          <a:xfrm flipV="1">
            <a:off x="2761098" y="3505200"/>
            <a:ext cx="1126279" cy="93549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3" idx="3"/>
          </p:cNvCxnSpPr>
          <p:nvPr/>
        </p:nvCxnSpPr>
        <p:spPr>
          <a:xfrm flipV="1">
            <a:off x="3198127" y="4114801"/>
            <a:ext cx="1221473" cy="1060824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675843" y="32169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1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82787" y="43329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80203" y="425602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25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84398" y="327874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46968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Studies to do with laser and chip analog chip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992" y="31242000"/>
            <a:ext cx="1860436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098" name="Picture 2" descr="D:\plots_Mimosa32\plot_run32060las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3" y="1432560"/>
            <a:ext cx="5843847" cy="467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47897" y="2950104"/>
            <a:ext cx="309725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Laser centered 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between two pixels</a:t>
            </a:r>
          </a:p>
          <a:p>
            <a:pPr algn="ctr"/>
            <a:r>
              <a:rPr lang="en-US" sz="2800" dirty="0"/>
              <a:t>k</a:t>
            </a:r>
            <a:r>
              <a:rPr lang="en-US" sz="2800" dirty="0" smtClean="0"/>
              <a:t>eeping unchanged </a:t>
            </a:r>
          </a:p>
          <a:p>
            <a:pPr algn="ctr"/>
            <a:r>
              <a:rPr lang="en-US" sz="2800" dirty="0" smtClean="0"/>
              <a:t>all the </a:t>
            </a:r>
          </a:p>
          <a:p>
            <a:pPr algn="ctr"/>
            <a:r>
              <a:rPr lang="en-US" sz="2800" dirty="0"/>
              <a:t>o</a:t>
            </a:r>
            <a:r>
              <a:rPr lang="en-US" sz="2800" dirty="0" smtClean="0"/>
              <a:t>ther parameters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66800" y="6191042"/>
            <a:ext cx="70114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With this technique is possible to compare the performances of different</a:t>
            </a:r>
          </a:p>
          <a:p>
            <a:pPr algn="ctr"/>
            <a:r>
              <a:rPr lang="en-US" dirty="0" smtClean="0"/>
              <a:t>collecting diode design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29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Plans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68" y="1761460"/>
            <a:ext cx="91291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Programs for future:</a:t>
            </a:r>
          </a:p>
          <a:p>
            <a:r>
              <a:rPr lang="en-US" sz="2800" dirty="0" smtClean="0"/>
              <a:t>IN BNL: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With the same setup take data also at </a:t>
            </a:r>
          </a:p>
          <a:p>
            <a:r>
              <a:rPr lang="en-US" sz="2800" dirty="0" smtClean="0"/>
              <a:t>      the light source  NSLS at the 5-50 </a:t>
            </a:r>
            <a:r>
              <a:rPr lang="en-US" sz="2800" dirty="0" err="1" smtClean="0"/>
              <a:t>keV</a:t>
            </a:r>
            <a:r>
              <a:rPr lang="en-US" sz="2800" dirty="0" smtClean="0"/>
              <a:t> line.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Waiting from Strasbourg the for the Mimosa 28 chip 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     and DAQ system with analog readout: 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     with this is possible do charge collection studies with laser.</a:t>
            </a:r>
          </a:p>
          <a:p>
            <a:r>
              <a:rPr lang="en-US" sz="2800" dirty="0" smtClean="0"/>
              <a:t>IN Strasbourg: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Be involved in the characterization of the 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      final version of the MIMOSA 32 chip</a:t>
            </a:r>
          </a:p>
        </p:txBody>
      </p:sp>
    </p:spTree>
    <p:extLst>
      <p:ext uri="{BB962C8B-B14F-4D97-AF65-F5344CB8AC3E}">
        <p14:creationId xmlns:p14="http://schemas.microsoft.com/office/powerpoint/2010/main" val="22593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Simulation/cooling studies 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68" y="1761460"/>
            <a:ext cx="91291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For the  </a:t>
            </a:r>
            <a:r>
              <a:rPr lang="en-US" sz="2800" dirty="0" smtClean="0">
                <a:solidFill>
                  <a:srgbClr val="FF0000"/>
                </a:solidFill>
              </a:rPr>
              <a:t>barrel</a:t>
            </a:r>
            <a:r>
              <a:rPr lang="en-US" sz="2800" dirty="0" smtClean="0"/>
              <a:t> </a:t>
            </a:r>
            <a:r>
              <a:rPr lang="en-US" sz="2800" dirty="0" err="1" smtClean="0"/>
              <a:t>eRHIC</a:t>
            </a:r>
            <a:r>
              <a:rPr lang="en-US" sz="2800" dirty="0" smtClean="0"/>
              <a:t> silicon detector we are using the STAR PXL  ladder design as model.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Forward/rear part (disks): still to be defined, it will depends on the MIMOSA 32 final design and on the cooling system</a:t>
            </a:r>
            <a:r>
              <a:rPr lang="en-US" sz="2800" dirty="0" smtClean="0"/>
              <a:t>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For the simulation of the impact of the silicon cooling structure in the detector, the plan is to implement a model based on the  ALICE upgrade model under development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54881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Summary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93088" y="2362200"/>
            <a:ext cx="483433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Summary on silicon detectors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Monolithic Pixel MIMOSA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Tests ongoing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Plans for the future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6768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Simulation/cooling </a:t>
            </a:r>
            <a:r>
              <a:rPr lang="en-US" dirty="0" smtClean="0">
                <a:solidFill>
                  <a:srgbClr val="7030A0"/>
                </a:solidFill>
              </a:rPr>
              <a:t>studies 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449" y="3429000"/>
            <a:ext cx="2770901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0" y="1219200"/>
            <a:ext cx="59178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For the ALICE  upgrade the one interesting proposal  is  a very light cooling  system realized with micro-channeling  technique on carbon fibers support.</a:t>
            </a:r>
          </a:p>
        </p:txBody>
      </p:sp>
    </p:spTree>
    <p:extLst>
      <p:ext uri="{BB962C8B-B14F-4D97-AF65-F5344CB8AC3E}">
        <p14:creationId xmlns:p14="http://schemas.microsoft.com/office/powerpoint/2010/main" val="361910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Detection of a charged particle</a:t>
            </a:r>
            <a:br>
              <a:rPr lang="en-US" dirty="0" smtClean="0">
                <a:solidFill>
                  <a:srgbClr val="7030A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in a silicon detector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362075"/>
            <a:ext cx="533400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42487" y="5656153"/>
            <a:ext cx="21675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Ionizing particle</a:t>
            </a:r>
            <a:endParaRPr lang="en-US" sz="2400" dirty="0"/>
          </a:p>
        </p:txBody>
      </p:sp>
      <p:cxnSp>
        <p:nvCxnSpPr>
          <p:cNvPr id="6" name="Straight Arrow Connector 5"/>
          <p:cNvCxnSpPr>
            <a:stCxn id="3" idx="3"/>
          </p:cNvCxnSpPr>
          <p:nvPr/>
        </p:nvCxnSpPr>
        <p:spPr>
          <a:xfrm flipV="1">
            <a:off x="6010068" y="5495925"/>
            <a:ext cx="0" cy="3910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3" idx="1"/>
          </p:cNvCxnSpPr>
          <p:nvPr/>
        </p:nvCxnSpPr>
        <p:spPr>
          <a:xfrm flipH="1" flipV="1">
            <a:off x="3124201" y="5495925"/>
            <a:ext cx="718286" cy="3910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581" y="3258510"/>
            <a:ext cx="2089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PLANAR sensor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7239000" y="3198167"/>
            <a:ext cx="1444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3D Sensor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703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Charge collection in a silicon detector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42486" y="1994158"/>
            <a:ext cx="21675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Ionizing particle</a:t>
            </a:r>
            <a:endParaRPr lang="en-US" sz="2400" dirty="0"/>
          </a:p>
        </p:txBody>
      </p:sp>
      <p:cxnSp>
        <p:nvCxnSpPr>
          <p:cNvPr id="6" name="Straight Arrow Connector 5"/>
          <p:cNvCxnSpPr>
            <a:stCxn id="3" idx="3"/>
          </p:cNvCxnSpPr>
          <p:nvPr/>
        </p:nvCxnSpPr>
        <p:spPr>
          <a:xfrm>
            <a:off x="6010067" y="2224991"/>
            <a:ext cx="695533" cy="10516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0121" y="1266567"/>
            <a:ext cx="39535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PLANAR biased sensor: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Electric Field charge collection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43623" y="1163161"/>
            <a:ext cx="34085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MAPS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Thermal charge collection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6146" name="Picture 2" descr="http://sus.ziti.uni-heidelberg.de/Forschung/FGDetektoren/SDA/SD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" t="4715" b="3979"/>
          <a:stretch/>
        </p:blipFill>
        <p:spPr bwMode="auto">
          <a:xfrm>
            <a:off x="228600" y="2455823"/>
            <a:ext cx="3639820" cy="393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>
            <a:stCxn id="3" idx="1"/>
          </p:cNvCxnSpPr>
          <p:nvPr/>
        </p:nvCxnSpPr>
        <p:spPr>
          <a:xfrm flipH="1">
            <a:off x="2514600" y="2224991"/>
            <a:ext cx="1327886" cy="230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220" y="3367163"/>
            <a:ext cx="370522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208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4386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Effect of aging on the </a:t>
            </a:r>
            <a:r>
              <a:rPr lang="en-US" dirty="0" smtClean="0">
                <a:solidFill>
                  <a:srgbClr val="7030A0"/>
                </a:solidFill>
              </a:rPr>
              <a:t>depletion Voltage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912" y="1238250"/>
            <a:ext cx="4446587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8606" y="3810000"/>
            <a:ext cx="704519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radiations  change the number of effective charge </a:t>
            </a:r>
          </a:p>
          <a:p>
            <a:r>
              <a:rPr lang="en-US" sz="2400" dirty="0" smtClean="0"/>
              <a:t>carrier in the silicon.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One result is that bias  voltage required to keep fully 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depleted a sensor can increase a lot.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Another effect  is the  increase of the noise.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07524" y="5748992"/>
            <a:ext cx="89486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</a:t>
            </a:r>
            <a:r>
              <a:rPr lang="en-US" i="1" dirty="0"/>
              <a:t>1 MeV equivalent </a:t>
            </a:r>
            <a:r>
              <a:rPr lang="en-US" i="1" dirty="0" smtClean="0"/>
              <a:t>neutron </a:t>
            </a:r>
            <a:r>
              <a:rPr lang="en-US" i="1" dirty="0" err="1"/>
              <a:t>fluence</a:t>
            </a:r>
            <a:r>
              <a:rPr lang="en-US" dirty="0"/>
              <a:t> is the </a:t>
            </a:r>
            <a:r>
              <a:rPr lang="en-US" dirty="0" err="1"/>
              <a:t>fluence</a:t>
            </a:r>
            <a:r>
              <a:rPr lang="en-US" dirty="0"/>
              <a:t> of 1 MeV neutrons producing the </a:t>
            </a:r>
            <a:endParaRPr lang="en-US" dirty="0" smtClean="0"/>
          </a:p>
          <a:p>
            <a:r>
              <a:rPr lang="en-US" dirty="0" smtClean="0"/>
              <a:t>same </a:t>
            </a:r>
            <a:r>
              <a:rPr lang="en-US" dirty="0"/>
              <a:t>damage in a detector material as induced by an arbitrary particle </a:t>
            </a:r>
            <a:r>
              <a:rPr lang="en-US" dirty="0" err="1"/>
              <a:t>fluence</a:t>
            </a:r>
            <a:r>
              <a:rPr lang="en-US" dirty="0"/>
              <a:t> with a </a:t>
            </a:r>
            <a:r>
              <a:rPr lang="en-US" dirty="0" smtClean="0"/>
              <a:t>specific</a:t>
            </a:r>
          </a:p>
          <a:p>
            <a:r>
              <a:rPr lang="en-US" dirty="0" smtClean="0"/>
              <a:t> </a:t>
            </a:r>
            <a:r>
              <a:rPr lang="en-US" dirty="0"/>
              <a:t>energy distribution.</a:t>
            </a:r>
          </a:p>
        </p:txBody>
      </p:sp>
    </p:spTree>
    <p:extLst>
      <p:ext uri="{BB962C8B-B14F-4D97-AF65-F5344CB8AC3E}">
        <p14:creationId xmlns:p14="http://schemas.microsoft.com/office/powerpoint/2010/main" val="170705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Silicon Pixel technologies</a:t>
            </a:r>
            <a:br>
              <a:rPr lang="en-US" dirty="0" smtClean="0">
                <a:solidFill>
                  <a:srgbClr val="7030A0"/>
                </a:solidFill>
              </a:rPr>
            </a:br>
            <a:r>
              <a:rPr lang="en-US" sz="2700" dirty="0" smtClean="0">
                <a:solidFill>
                  <a:srgbClr val="7030A0"/>
                </a:solidFill>
              </a:rPr>
              <a:t>(the figures have different scale)</a:t>
            </a:r>
            <a:endParaRPr lang="en-US" sz="2700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150" y="2286000"/>
            <a:ext cx="4203700" cy="308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1752600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a=Hybrid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5562599"/>
            <a:ext cx="2887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c</a:t>
            </a:r>
            <a:r>
              <a:rPr lang="en-US" sz="2400" dirty="0" smtClean="0">
                <a:solidFill>
                  <a:srgbClr val="FF0000"/>
                </a:solidFill>
              </a:rPr>
              <a:t>=Monolithic  (MAPS)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74962" y="1455003"/>
            <a:ext cx="30483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</a:t>
            </a:r>
            <a:r>
              <a:rPr lang="en-US" sz="2400" dirty="0" smtClean="0"/>
              <a:t>=3D Integration: </a:t>
            </a:r>
          </a:p>
          <a:p>
            <a:r>
              <a:rPr lang="en-US" sz="2400" dirty="0" smtClean="0"/>
              <a:t>Two stacked ASIC chips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929750" y="5562600"/>
            <a:ext cx="3488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Silicon On Insulator  (S.O.I)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9645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MIMOSA 26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7</a:t>
            </a:fld>
            <a:endParaRPr lang="en-US"/>
          </a:p>
        </p:txBody>
      </p:sp>
      <p:pic>
        <p:nvPicPr>
          <p:cNvPr id="10245" name="Picture 5" descr="http://www.iphc.cnrs.fr/IMG/mi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481215"/>
            <a:ext cx="2395538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1" t="24977" r="13444" b="20325"/>
          <a:stretch/>
        </p:blipFill>
        <p:spPr bwMode="auto">
          <a:xfrm>
            <a:off x="762000" y="1066800"/>
            <a:ext cx="7697972" cy="3125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10986" y="5151566"/>
            <a:ext cx="35560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Test board implementation</a:t>
            </a:r>
          </a:p>
          <a:p>
            <a:pPr algn="ctr"/>
            <a:r>
              <a:rPr lang="en-US" sz="2400" dirty="0"/>
              <a:t>o</a:t>
            </a:r>
            <a:r>
              <a:rPr lang="en-US" sz="2400" dirty="0" smtClean="0"/>
              <a:t>f a array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0441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MIMOSA 26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8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29697" r="23658" b="13256"/>
          <a:stretch/>
        </p:blipFill>
        <p:spPr bwMode="auto">
          <a:xfrm>
            <a:off x="1295400" y="1600200"/>
            <a:ext cx="6667715" cy="386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09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MIMOSA 26:</a:t>
            </a:r>
            <a:br>
              <a:rPr lang="en-US" dirty="0" smtClean="0">
                <a:solidFill>
                  <a:srgbClr val="7030A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data output structure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DA08-3FDD-48FE-9E60-E0C57478930B}" type="slidenum">
              <a:rPr lang="en-US" smtClean="0"/>
              <a:t>9</a:t>
            </a:fld>
            <a:endParaRPr 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662" y="2743200"/>
            <a:ext cx="6162675" cy="262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0662" y="5638800"/>
            <a:ext cx="61942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With the digital type chip the output are only </a:t>
            </a:r>
          </a:p>
          <a:p>
            <a:pPr algn="ctr"/>
            <a:r>
              <a:rPr lang="en-US" sz="2400" dirty="0" smtClean="0"/>
              <a:t>the coordinates in the array (column and row)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7315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3261</TotalTime>
  <Words>662</Words>
  <Application>Microsoft Office PowerPoint</Application>
  <PresentationFormat>On-screen Show (4:3)</PresentationFormat>
  <Paragraphs>146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Summary</vt:lpstr>
      <vt:lpstr>Detection of a charged particle in a silicon detector</vt:lpstr>
      <vt:lpstr>Charge collection in a silicon detector</vt:lpstr>
      <vt:lpstr>Effect of aging on the depletion Voltage</vt:lpstr>
      <vt:lpstr>Silicon Pixel technologies (the figures have different scale)</vt:lpstr>
      <vt:lpstr>MIMOSA 26</vt:lpstr>
      <vt:lpstr>MIMOSA 26</vt:lpstr>
      <vt:lpstr>MIMOSA 26: data output structure</vt:lpstr>
      <vt:lpstr>From a chip to a ladder: STAR PXL</vt:lpstr>
      <vt:lpstr>Implementation in a real detector: STAR PXL</vt:lpstr>
      <vt:lpstr>STAR PXL</vt:lpstr>
      <vt:lpstr>STAR PXL</vt:lpstr>
      <vt:lpstr>Studies ongoing</vt:lpstr>
      <vt:lpstr>Beam test at BNL NSRL</vt:lpstr>
      <vt:lpstr>Studies to do with laser and  analog chip</vt:lpstr>
      <vt:lpstr>Studies to do with laser and chip analog chip</vt:lpstr>
      <vt:lpstr>Plans</vt:lpstr>
      <vt:lpstr>Simulation/cooling studies </vt:lpstr>
      <vt:lpstr>Simulation/cooling studies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benedetto</dc:creator>
  <cp:lastModifiedBy>benedetto</cp:lastModifiedBy>
  <cp:revision>76</cp:revision>
  <dcterms:created xsi:type="dcterms:W3CDTF">2013-05-07T14:34:08Z</dcterms:created>
  <dcterms:modified xsi:type="dcterms:W3CDTF">2013-05-16T17:39:37Z</dcterms:modified>
</cp:coreProperties>
</file>